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Lst>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768" autoAdjust="0"/>
  </p:normalViewPr>
  <p:slideViewPr>
    <p:cSldViewPr snapToGrid="0">
      <p:cViewPr varScale="1">
        <p:scale>
          <a:sx n="54" d="100"/>
          <a:sy n="54" d="100"/>
        </p:scale>
        <p:origin x="135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My name is Jordan Colbert, a software developer looking into security. This presentation will detail the security policy created for Green Pace, why it was chosen, and how it can be effective.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third is a positive test, asserting that the size of a vector is less than its max size. This would be another example of preventing overflow.</a:t>
            </a:r>
            <a:endParaRPr dirty="0"/>
          </a:p>
        </p:txBody>
      </p:sp>
    </p:spTree>
    <p:extLst>
      <p:ext uri="{BB962C8B-B14F-4D97-AF65-F5344CB8AC3E}">
        <p14:creationId xmlns:p14="http://schemas.microsoft.com/office/powerpoint/2010/main" val="4242900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fourth test is the same idea. A positive test, it ensures that the allocated storage capacity of a vector supports its entry. All four passed successfully.</a:t>
            </a:r>
            <a:endParaRPr dirty="0"/>
          </a:p>
        </p:txBody>
      </p:sp>
    </p:spTree>
    <p:extLst>
      <p:ext uri="{BB962C8B-B14F-4D97-AF65-F5344CB8AC3E}">
        <p14:creationId xmlns:p14="http://schemas.microsoft.com/office/powerpoint/2010/main" val="1339496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Automation through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as seen here, can be followed using the security policy. The pre-production phases may be longer than normal due to excessive designing around things like exceptions and assertions to uphold security. This will especially be apparent when dealing with user input.</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is a general guide to automation of development and maintenance of a program. This can extend from the most general development process to the most rigorous post-launch testing.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158750" indent="0">
              <a:buNone/>
            </a:pPr>
            <a:r>
              <a:rPr lang="en-US" sz="1800" dirty="0">
                <a:effectLst/>
                <a:latin typeface="Calibri" panose="020F0502020204030204" pitchFamily="34" charset="0"/>
                <a:ea typeface="Calibri" panose="020F0502020204030204" pitchFamily="34" charset="0"/>
              </a:rPr>
              <a:t>To incorporate testing and ensure security is up-to-par, various external tools can be utilized. A compiler, such as the one present in Eclipse, can point out various errors. They tend to be more obvious and often will prevent the code from compiling in the first place. Google Test, the plugin for C++ used in my examples, is another useful tool. Tests can be devised to ensure that code is functioning the way it is intended. As many tests as possible is ideal, but it is physically impossible to test every potential error. Therefore prioritizing, like in this policy, is important. Finally, </a:t>
            </a:r>
            <a:r>
              <a:rPr lang="en-US" sz="1800" dirty="0" err="1">
                <a:effectLst/>
                <a:latin typeface="Calibri" panose="020F0502020204030204" pitchFamily="34" charset="0"/>
                <a:ea typeface="Calibri" panose="020F0502020204030204" pitchFamily="34" charset="0"/>
              </a:rPr>
              <a:t>CPPCheck</a:t>
            </a:r>
            <a:r>
              <a:rPr lang="en-US" sz="1800" dirty="0">
                <a:effectLst/>
                <a:latin typeface="Calibri" panose="020F0502020204030204" pitchFamily="34" charset="0"/>
                <a:ea typeface="Calibri" panose="020F0502020204030204" pitchFamily="34" charset="0"/>
              </a:rPr>
              <a:t> is another useful program for checking errors. This tool goes deeper than a compiler and can determine logical errors or even overflow. Combining these tools together can cover a lot of ground in this sense.</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Implementing the policy now can only benefit Green Pace. Having an in-depth plan on how to handle threats, when to implement what, and to what extent protection should span will grant much better peace of mind. The policy provides a solid foundation that can be improved upon. As security threats evolve, so too can the policy. Naturally, having in-depth protection is ideal, as well. Implementation can help educate developers on what works for this company when moving forward as well.</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There are certainly risks in waiting to implement a security policy, too. Poor security can lead to disaster for both the company and end user. This can result from compromises in the development phase, possibly stemming from a lack of knowledge. Hacks, especially well-reported ones can damage a company’s reputation as well. This ultimately leads to poor consumer reception, and thusly, poor business.</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Some future recommendations include focusing on encryption in further detail, database protection, and spreading knowledge among those working with sensitive information. Encryption should be employed as much as possible, especially with data at rest and in use, but the company should decide what tools should be utilized to accomplish this as time goes on. Databases that contain login credentials and other sensitive information should be thoroughly protected as well. These typically involve the language SQL, so precautions should be taken to prevent exploits on the back end as well. Namely, SQL injection should be avoided at all costs, be it from the C++ side or SQL side. Finally, it is important to educate users of the company systems on proper security. An example might be phishing—teaching anyone with a company email address what a suspicious email might look like could prevent further security issues not covered in this policy.</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Lastly, some conclusions that can be derived for future success might be to look toward the future. The policy is effective now, but threats will keep changing. Keeping up with common and advanced threats as they appear is necessary, even if those threats were not common previously. The methodology of cybersecurity could change too, so incorporating what works best for each situation is ideal. As stated, new threats should always be considered. If that means changing when an event takes place in the pipeline, so be it. And finally, all these points can be reinforced with feedback. Computer science is forever changing, and while every new development is not always the best, security must change constantly as new threats and exploits arise.</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These are the references used to aid me. Thank you for your time!</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policy respects defense-in-depth, which is “a concept in which a series of security protocols and controls are layered throughout an IT network to preserve its integrity and privacy,” as defined by Alina Georgiana </a:t>
            </a:r>
            <a:r>
              <a:rPr lang="en-US" sz="1800" dirty="0" err="1">
                <a:effectLst/>
                <a:latin typeface="Calibri" panose="020F0502020204030204" pitchFamily="34" charset="0"/>
                <a:ea typeface="Calibri" panose="020F0502020204030204" pitchFamily="34" charset="0"/>
              </a:rPr>
              <a:t>Petcu</a:t>
            </a:r>
            <a:r>
              <a:rPr lang="en-US" sz="1800" dirty="0">
                <a:effectLst/>
                <a:latin typeface="Calibri" panose="020F0502020204030204" pitchFamily="34" charset="0"/>
                <a:ea typeface="Calibri" panose="020F0502020204030204" pitchFamily="34" charset="0"/>
              </a:rPr>
              <a:t> of </a:t>
            </a:r>
            <a:r>
              <a:rPr lang="en-US" sz="1800" dirty="0" err="1">
                <a:effectLst/>
                <a:latin typeface="Calibri" panose="020F0502020204030204" pitchFamily="34" charset="0"/>
                <a:ea typeface="Calibri" panose="020F0502020204030204" pitchFamily="34" charset="0"/>
              </a:rPr>
              <a:t>Heimdal</a:t>
            </a:r>
            <a:r>
              <a:rPr lang="en-US" sz="1800" dirty="0">
                <a:effectLst/>
                <a:latin typeface="Calibri" panose="020F0502020204030204" pitchFamily="34" charset="0"/>
                <a:ea typeface="Calibri" panose="020F0502020204030204" pitchFamily="34" charset="0"/>
              </a:rPr>
              <a:t> Security (2021). The policy details responses to threats that occasionally overlap intentionally, as redundancy is key to defense in depth. Unfortunately, we live in a world filled with opportunists seeking information for nefarious means, making defense against many points of vulnerability necessary. The policy seeks to cover as much ground as possible, from outside exploits to mistakes a programmer could make.</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As seen in the threat matrix, I consider many threats likely and of high priority. Specifically, data values, SQL injection, memory protection, assertions, exceptions, and buffer overflow are the most likely. Less likely threats include data types, string correctness, and numeric overflow and underflow. All threats are considered high priority besides string correctness.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Issues with data values are likely and of high priority due to input potentially being sent incorrectly. This can be manipulated to display data from the database being reached or other lines in the code. SQL injection needs no introduction and is always of high priority and likeliness. Any hacker can easily obtain the results of a database by simply appending the command being sent, resulting in catastrophic security breaches. Memory protection is important due to hardware being susceptible to memory leakage, affecting performance and stability. Assertions and exceptions can be used effectively to combat many threats, making them invaluable to utilize correctly. Buffer overflow ties into data values, where a string that exceeds the scope of the variable can be sent into overflow, resulting in a program that displays extra lines and behaves incorrectly.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While less likely, the following threats are still high priority. Ensuring a data type is legal is important for code stability, though many compilers can catch this problem. Numeric overflow and underflow can occur with careless programming involving insufficient data types, but this can be managed by realizing the scope of the numbers being used. Situations where memory is a priority, however, make this a much more noteworthy problem, especially for stability. String correctness is last, with it being less likely and low priority. Having correct strings for the user to read is important but will not necessarily affect stability. However, if another threat is not addressed, it can directly lead a user to accidentally trigger an exploit.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ten principles for secure coding chosen in the policy are: validate input data, heed compiler warnings, architect and design for security policies, keep it simple, default deny, adhere to the principle of least privilege, sanitize data sent to other systems, practice defense in depth, use effective quality assurance techniques, and adopt a secure coding standard. Each plays a role in ensuring security of a program.</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Validating user input and paying attention to compiler warnings, as discussed earlier, can mean the difference between a broken, exploited program and a safe one. User input must be correct and verified as such to prevent overflow. Compilers can also provide helpful advice for secure code practices and should not be ignored for the sake of completing a project. Many compilers will reject code that cannot be built to its standards to begin with. Designing for security policies, like the one being detailed here, can help prevent an overhaul being necessary after a breach or exploit, and even prevent them from happening.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Simple code is readable and less complicated, which helps when working on a team. Denying privilege automatically assumes that any user is malicious until properly verified as otherwise. This is ideal to prevent anyone unregistered from accessing data. This applies further with the principle of least privilege, where those verified users can only perform what they absolutely need to do, such as read or write. Data sent to other systems must be cleared and acceptable as well, to not spread exploits or malicious code elsewhere as well and expand the threat. Defense in depth through redundancy and multiple points of protection is ideal to allow for more chances to stop malicious users. Quality assurance must be maintained to prevent errors that can be exploited—this applies to almost every other principle. Finally, a secure coding standard can keep a team unified and everyone on the same page. All strengths and potential weaknesses are known, with everyone able to contribute equally to problems and solutions.</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ten coding standards, designed to stop specific threats, have been detailed earlier when discussing the threat matrix. Each standard corresponds to its own problem being solved and is numbered 1-10 in this policy. All are listed for reference.</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Encryption is another effective source of protection. Encryption of three types of data is detailed in the policy: data in flight, at rest, and in use. The policy converges on each type. Data in flight is being transmitted at that moment, such as an email or text. This data should be protected utilizing defense in depth strategies, as well as kept sanitary, as it is being sent to other systems. Data at rest is likely dormant, archived files that do not get moved around or shared often. These documents should receive many points of protection, from physical to digital, as they could easily be sensitive. Finally, data in use is information being accessed currently. This is data at its most vulnerable due to its very nature, as users are currently accessing it. This is where verification and login credentials become important to manage, as this data could also be very sensitive.</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Triple A policies are also important for digital protection. Authentication occurs when a login event happens. Credentials are matched to a database, ensuring that the proper user is being let in. Lax authentication could occur when multi-factor login is not implemented.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Authorization is where the user is given permissions based on who they are. For example, if someone only needs to read documents, they should not be given the ability to write to or create them. This is a hole in security where a potentially malicious user is given too much power.</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Finally, accounting keeps track of who has done what and when. In the event of a breach or mistake, it is important to know the situation that has occurred to prevent a repeat. The security policy considers and respects all three aspects of triple A.</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As examples, four unit tests were performed to demonstrate the ability to catch potentially fatal errors and mistakes. All were devised using C++ and Google Test within the Eclipse IDE. </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The first test is negative, meaning the reverse result is sought. An exception is checked to be thrown if an invalid entry in a vector is called, with an out-of-bounds error triggered.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second test is similar, only with negative numbers. These are useful to prevent overflow and underflow manipulation or crashes.</a:t>
            </a:r>
            <a:endParaRPr dirty="0"/>
          </a:p>
        </p:txBody>
      </p:sp>
    </p:spTree>
    <p:extLst>
      <p:ext uri="{BB962C8B-B14F-4D97-AF65-F5344CB8AC3E}">
        <p14:creationId xmlns:p14="http://schemas.microsoft.com/office/powerpoint/2010/main" val="6215872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6.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Jordan Colbert</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Briefing on security details with examples</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A0031860-B6B7-4042-A3FF-EEA586AC85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021"/>
    </mc:Choice>
    <mc:Fallback>
      <p:transition spd="slow" advTm="16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990938"/>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Testing for possible out-of-range results (size, positive)</a:t>
            </a:r>
          </a:p>
          <a:p>
            <a:pPr marL="0" lvl="0" indent="0" algn="l" rtl="0">
              <a:lnSpc>
                <a:spcPct val="90000"/>
              </a:lnSpc>
              <a:spcBef>
                <a:spcPts val="1000"/>
              </a:spcBef>
              <a:spcAft>
                <a:spcPts val="0"/>
              </a:spcAft>
              <a:buSzPts val="1800"/>
              <a:buNone/>
            </a:pPr>
            <a:endParaRPr lang="en-US" dirty="0"/>
          </a:p>
          <a:p>
            <a:pPr marL="114300" indent="0">
              <a:buNone/>
            </a:pPr>
            <a:r>
              <a:rPr lang="en-US" sz="1800" dirty="0">
                <a:solidFill>
                  <a:schemeClr val="bg1"/>
                </a:solidFill>
                <a:latin typeface="Consolas" panose="020B0609020204030204" pitchFamily="49" charset="0"/>
              </a:rPr>
              <a:t>TEST_F(</a:t>
            </a:r>
            <a:r>
              <a:rPr lang="en-US" sz="1800" dirty="0" err="1">
                <a:solidFill>
                  <a:schemeClr val="bg1"/>
                </a:solidFill>
                <a:latin typeface="Consolas" panose="020B0609020204030204" pitchFamily="49" charset="0"/>
              </a:rPr>
              <a:t>CollectionTest</a:t>
            </a: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MaxSizeTest</a:t>
            </a:r>
            <a:r>
              <a:rPr lang="en-US" sz="1800" dirty="0">
                <a:solidFill>
                  <a:schemeClr val="bg1"/>
                </a:solidFill>
                <a:latin typeface="Consolas" panose="020B0609020204030204" pitchFamily="49" charset="0"/>
              </a:rPr>
              <a:t>)</a:t>
            </a:r>
          </a:p>
          <a:p>
            <a:pPr marL="114300" indent="0">
              <a:buNone/>
            </a:pPr>
            <a:r>
              <a:rPr lang="en-US" sz="1800" dirty="0">
                <a:solidFill>
                  <a:schemeClr val="bg1"/>
                </a:solidFill>
                <a:latin typeface="Consolas" panose="020B0609020204030204" pitchFamily="49" charset="0"/>
              </a:rPr>
              <a:t>{</a:t>
            </a:r>
          </a:p>
          <a:p>
            <a:pPr marL="114300" indent="0">
              <a:buNone/>
            </a:pPr>
            <a:r>
              <a:rPr lang="en-US" sz="1800" dirty="0">
                <a:solidFill>
                  <a:schemeClr val="bg1"/>
                </a:solidFill>
                <a:latin typeface="Consolas" panose="020B0609020204030204" pitchFamily="49" charset="0"/>
              </a:rPr>
              <a:t>    ASSERT_TRUE(collection-&gt;</a:t>
            </a:r>
            <a:r>
              <a:rPr lang="en-US" sz="1800" dirty="0" err="1">
                <a:solidFill>
                  <a:schemeClr val="bg1"/>
                </a:solidFill>
                <a:latin typeface="Consolas" panose="020B0609020204030204" pitchFamily="49" charset="0"/>
              </a:rPr>
              <a:t>max_size</a:t>
            </a:r>
            <a:r>
              <a:rPr lang="en-US" sz="1800" dirty="0">
                <a:solidFill>
                  <a:schemeClr val="bg1"/>
                </a:solidFill>
                <a:latin typeface="Consolas" panose="020B0609020204030204" pitchFamily="49" charset="0"/>
              </a:rPr>
              <a:t>() &gt;= collection-&gt;size());</a:t>
            </a:r>
          </a:p>
          <a:p>
            <a:pPr marL="114300" indent="0">
              <a:buNone/>
            </a:pP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add_entries</a:t>
            </a:r>
            <a:r>
              <a:rPr lang="en-US" sz="1800" dirty="0">
                <a:solidFill>
                  <a:schemeClr val="bg1"/>
                </a:solidFill>
                <a:latin typeface="Consolas" panose="020B0609020204030204" pitchFamily="49" charset="0"/>
              </a:rPr>
              <a:t>(1);</a:t>
            </a:r>
          </a:p>
          <a:p>
            <a:pPr marL="114300" indent="0">
              <a:buNone/>
            </a:pPr>
            <a:r>
              <a:rPr lang="en-US" sz="1800" dirty="0">
                <a:solidFill>
                  <a:schemeClr val="bg1"/>
                </a:solidFill>
                <a:latin typeface="Consolas" panose="020B0609020204030204" pitchFamily="49" charset="0"/>
              </a:rPr>
              <a:t>    ASSERT_TRUE(collection-&gt;</a:t>
            </a:r>
            <a:r>
              <a:rPr lang="en-US" sz="1800" dirty="0" err="1">
                <a:solidFill>
                  <a:schemeClr val="bg1"/>
                </a:solidFill>
                <a:latin typeface="Consolas" panose="020B0609020204030204" pitchFamily="49" charset="0"/>
              </a:rPr>
              <a:t>max_size</a:t>
            </a:r>
            <a:r>
              <a:rPr lang="en-US" sz="1800" dirty="0">
                <a:solidFill>
                  <a:schemeClr val="bg1"/>
                </a:solidFill>
                <a:latin typeface="Consolas" panose="020B0609020204030204" pitchFamily="49" charset="0"/>
              </a:rPr>
              <a:t>() &gt;= collection-&gt;size());</a:t>
            </a:r>
          </a:p>
          <a:p>
            <a:pPr marL="114300" indent="0">
              <a:buNone/>
            </a:pP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add_entries</a:t>
            </a:r>
            <a:r>
              <a:rPr lang="en-US" sz="1800" dirty="0">
                <a:solidFill>
                  <a:schemeClr val="bg1"/>
                </a:solidFill>
                <a:latin typeface="Consolas" panose="020B0609020204030204" pitchFamily="49" charset="0"/>
              </a:rPr>
              <a:t>(5);</a:t>
            </a:r>
          </a:p>
          <a:p>
            <a:pPr marL="114300" indent="0">
              <a:buNone/>
            </a:pPr>
            <a:r>
              <a:rPr lang="en-US" sz="1800" dirty="0">
                <a:solidFill>
                  <a:schemeClr val="bg1"/>
                </a:solidFill>
                <a:latin typeface="Consolas" panose="020B0609020204030204" pitchFamily="49" charset="0"/>
              </a:rPr>
              <a:t>    ASSERT_TRUE(collection-&gt;</a:t>
            </a:r>
            <a:r>
              <a:rPr lang="en-US" sz="1800" dirty="0" err="1">
                <a:solidFill>
                  <a:schemeClr val="bg1"/>
                </a:solidFill>
                <a:latin typeface="Consolas" panose="020B0609020204030204" pitchFamily="49" charset="0"/>
              </a:rPr>
              <a:t>max_size</a:t>
            </a:r>
            <a:r>
              <a:rPr lang="en-US" sz="1800" dirty="0">
                <a:solidFill>
                  <a:schemeClr val="bg1"/>
                </a:solidFill>
                <a:latin typeface="Consolas" panose="020B0609020204030204" pitchFamily="49" charset="0"/>
              </a:rPr>
              <a:t>() &gt;= collection-&gt;size());</a:t>
            </a:r>
          </a:p>
          <a:p>
            <a:pPr marL="114300" indent="0">
              <a:buNone/>
            </a:pP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add_entries</a:t>
            </a:r>
            <a:r>
              <a:rPr lang="en-US" sz="1800" dirty="0">
                <a:solidFill>
                  <a:schemeClr val="bg1"/>
                </a:solidFill>
                <a:latin typeface="Consolas" panose="020B0609020204030204" pitchFamily="49" charset="0"/>
              </a:rPr>
              <a:t>(10);</a:t>
            </a:r>
          </a:p>
          <a:p>
            <a:pPr marL="114300" indent="0">
              <a:buNone/>
            </a:pPr>
            <a:r>
              <a:rPr lang="en-US" sz="1800" dirty="0">
                <a:solidFill>
                  <a:schemeClr val="bg1"/>
                </a:solidFill>
                <a:latin typeface="Consolas" panose="020B0609020204030204" pitchFamily="49" charset="0"/>
              </a:rPr>
              <a:t>    ASSERT_TRUE(collection-&gt;</a:t>
            </a:r>
            <a:r>
              <a:rPr lang="en-US" sz="1800" dirty="0" err="1">
                <a:solidFill>
                  <a:schemeClr val="bg1"/>
                </a:solidFill>
                <a:latin typeface="Consolas" panose="020B0609020204030204" pitchFamily="49" charset="0"/>
              </a:rPr>
              <a:t>max_size</a:t>
            </a:r>
            <a:r>
              <a:rPr lang="en-US" sz="1800" dirty="0">
                <a:solidFill>
                  <a:schemeClr val="bg1"/>
                </a:solidFill>
                <a:latin typeface="Consolas" panose="020B0609020204030204" pitchFamily="49" charset="0"/>
              </a:rPr>
              <a:t>() &gt;= collection-&gt;size());</a:t>
            </a:r>
          </a:p>
          <a:p>
            <a:pPr marL="114300" indent="0">
              <a:buNone/>
            </a:pPr>
            <a:r>
              <a:rPr lang="en-US" sz="1800" dirty="0">
                <a:solidFill>
                  <a:schemeClr val="bg1"/>
                </a:solidFill>
                <a:latin typeface="Consolas" panose="020B0609020204030204" pitchFamily="49" charset="0"/>
              </a:rPr>
              <a:t>}</a:t>
            </a:r>
            <a:endParaRPr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C3AB934-FF83-47E1-9DDD-F0736A42468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205006233"/>
      </p:ext>
    </p:extLst>
  </p:cSld>
  <p:clrMapOvr>
    <a:masterClrMapping/>
  </p:clrMapOvr>
  <mc:AlternateContent xmlns:mc="http://schemas.openxmlformats.org/markup-compatibility/2006">
    <mc:Choice xmlns:p14="http://schemas.microsoft.com/office/powerpoint/2010/main" Requires="p14">
      <p:transition spd="slow" p14:dur="2000" advTm="15520"/>
    </mc:Choice>
    <mc:Fallback>
      <p:transition spd="slow" advTm="15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317124" y="1783095"/>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Testing for possible out-of-range results (capacity, positive test)</a:t>
            </a:r>
          </a:p>
          <a:p>
            <a:pPr marL="0" lvl="0" indent="0" algn="l" rtl="0">
              <a:lnSpc>
                <a:spcPct val="90000"/>
              </a:lnSpc>
              <a:spcBef>
                <a:spcPts val="1000"/>
              </a:spcBef>
              <a:spcAft>
                <a:spcPts val="0"/>
              </a:spcAft>
              <a:buSzPts val="1800"/>
              <a:buNone/>
            </a:pPr>
            <a:endParaRPr lang="en-US" dirty="0"/>
          </a:p>
          <a:p>
            <a:pPr marL="114300" indent="0">
              <a:buNone/>
            </a:pPr>
            <a:r>
              <a:rPr lang="en-US" sz="1400" dirty="0">
                <a:solidFill>
                  <a:schemeClr val="bg1"/>
                </a:solidFill>
                <a:latin typeface="Consolas" panose="020B0609020204030204" pitchFamily="49" charset="0"/>
              </a:rPr>
              <a:t>TEST_F(</a:t>
            </a:r>
            <a:r>
              <a:rPr lang="en-US" sz="1400" dirty="0" err="1">
                <a:solidFill>
                  <a:schemeClr val="bg1"/>
                </a:solidFill>
                <a:latin typeface="Consolas" panose="020B0609020204030204" pitchFamily="49" charset="0"/>
              </a:rPr>
              <a:t>CollectionTest</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CapacityTest</a:t>
            </a:r>
            <a:r>
              <a:rPr lang="en-US" sz="1400" dirty="0">
                <a:solidFill>
                  <a:schemeClr val="bg1"/>
                </a:solidFill>
                <a:latin typeface="Consolas" panose="020B0609020204030204" pitchFamily="49" charset="0"/>
              </a:rPr>
              <a:t>)</a:t>
            </a:r>
          </a:p>
          <a:p>
            <a:pPr marL="114300" indent="0">
              <a:buNone/>
            </a:pPr>
            <a:r>
              <a:rPr lang="en-US" sz="1400" dirty="0">
                <a:solidFill>
                  <a:schemeClr val="bg1"/>
                </a:solidFill>
                <a:latin typeface="Consolas" panose="020B0609020204030204" pitchFamily="49" charset="0"/>
              </a:rPr>
              <a:t>{</a:t>
            </a:r>
          </a:p>
          <a:p>
            <a:pPr marL="114300" indent="0">
              <a:buNone/>
            </a:pPr>
            <a:r>
              <a:rPr lang="en-US" sz="1400" dirty="0">
                <a:solidFill>
                  <a:schemeClr val="bg1"/>
                </a:solidFill>
                <a:latin typeface="Consolas" panose="020B0609020204030204" pitchFamily="49" charset="0"/>
              </a:rPr>
              <a:t>    ASSERT_TRUE(collection-&gt;capacity() &gt;= collection-&gt;size());</a:t>
            </a:r>
          </a:p>
          <a:p>
            <a:pPr marL="114300" indent="0">
              <a:buNone/>
            </a:pP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add_entries</a:t>
            </a:r>
            <a:r>
              <a:rPr lang="en-US" sz="1400" dirty="0">
                <a:solidFill>
                  <a:schemeClr val="bg1"/>
                </a:solidFill>
                <a:latin typeface="Consolas" panose="020B0609020204030204" pitchFamily="49" charset="0"/>
              </a:rPr>
              <a:t>(1);</a:t>
            </a:r>
          </a:p>
          <a:p>
            <a:pPr marL="114300" indent="0">
              <a:buNone/>
            </a:pPr>
            <a:r>
              <a:rPr lang="en-US" sz="1400" dirty="0">
                <a:solidFill>
                  <a:schemeClr val="bg1"/>
                </a:solidFill>
                <a:latin typeface="Consolas" panose="020B0609020204030204" pitchFamily="49" charset="0"/>
              </a:rPr>
              <a:t>    ASSERT_TRUE(collection-&gt;capacity() &gt;= collection-&gt;size());</a:t>
            </a:r>
          </a:p>
          <a:p>
            <a:pPr marL="114300" indent="0">
              <a:buNone/>
            </a:pP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add_entries</a:t>
            </a:r>
            <a:r>
              <a:rPr lang="en-US" sz="1400" dirty="0">
                <a:solidFill>
                  <a:schemeClr val="bg1"/>
                </a:solidFill>
                <a:latin typeface="Consolas" panose="020B0609020204030204" pitchFamily="49" charset="0"/>
              </a:rPr>
              <a:t>(5);</a:t>
            </a:r>
          </a:p>
          <a:p>
            <a:pPr marL="114300" indent="0">
              <a:buNone/>
            </a:pPr>
            <a:r>
              <a:rPr lang="en-US" sz="1400" dirty="0">
                <a:solidFill>
                  <a:schemeClr val="bg1"/>
                </a:solidFill>
                <a:latin typeface="Consolas" panose="020B0609020204030204" pitchFamily="49" charset="0"/>
              </a:rPr>
              <a:t>    ASSERT_TRUE(collection-&gt;capacity() &gt;= collection-&gt;size());</a:t>
            </a:r>
          </a:p>
          <a:p>
            <a:pPr marL="114300" indent="0">
              <a:buNone/>
            </a:pP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add_entries</a:t>
            </a:r>
            <a:r>
              <a:rPr lang="en-US" sz="1400" dirty="0">
                <a:solidFill>
                  <a:schemeClr val="bg1"/>
                </a:solidFill>
                <a:latin typeface="Consolas" panose="020B0609020204030204" pitchFamily="49" charset="0"/>
              </a:rPr>
              <a:t>(10);</a:t>
            </a:r>
          </a:p>
          <a:p>
            <a:pPr marL="114300" indent="0">
              <a:buNone/>
            </a:pPr>
            <a:r>
              <a:rPr lang="en-US" sz="1400" dirty="0">
                <a:solidFill>
                  <a:schemeClr val="bg1"/>
                </a:solidFill>
                <a:latin typeface="Consolas" panose="020B0609020204030204" pitchFamily="49" charset="0"/>
              </a:rPr>
              <a:t>    ASSERT_TRUE(collection-&gt;capacity() &gt;= collection-&gt;size());</a:t>
            </a:r>
          </a:p>
          <a:p>
            <a:pPr marL="114300" indent="0">
              <a:buNone/>
            </a:pPr>
            <a:r>
              <a:rPr lang="en-US" sz="1400" dirty="0">
                <a:solidFill>
                  <a:schemeClr val="bg1"/>
                </a:solidFill>
                <a:latin typeface="Consolas" panose="020B0609020204030204" pitchFamily="49" charset="0"/>
              </a:rPr>
              <a:t>}</a:t>
            </a:r>
            <a:endParaRPr sz="1800"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A054DD3-C6D6-4142-B2D6-B9051DB23622}"/>
              </a:ext>
            </a:extLst>
          </p:cNvPr>
          <p:cNvPicPr>
            <a:picLocks noChangeAspect="1"/>
          </p:cNvPicPr>
          <p:nvPr/>
        </p:nvPicPr>
        <p:blipFill>
          <a:blip r:embed="rId7"/>
          <a:stretch>
            <a:fillRect/>
          </a:stretch>
        </p:blipFill>
        <p:spPr>
          <a:xfrm>
            <a:off x="6855995" y="2748434"/>
            <a:ext cx="5336005" cy="2367799"/>
          </a:xfrm>
          <a:prstGeom prst="rect">
            <a:avLst/>
          </a:prstGeom>
        </p:spPr>
      </p:pic>
      <p:pic>
        <p:nvPicPr>
          <p:cNvPr id="2" name="Audio 1">
            <a:hlinkClick r:id="" action="ppaction://media"/>
            <a:extLst>
              <a:ext uri="{FF2B5EF4-FFF2-40B4-BE49-F238E27FC236}">
                <a16:creationId xmlns:a16="http://schemas.microsoft.com/office/drawing/2014/main" id="{31A82495-287A-416C-93F4-2CAEA8C09CF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25619601"/>
      </p:ext>
    </p:extLst>
  </p:cSld>
  <p:clrMapOvr>
    <a:masterClrMapping/>
  </p:clrMapOvr>
  <mc:AlternateContent xmlns:mc="http://schemas.openxmlformats.org/markup-compatibility/2006">
    <mc:Choice xmlns:p14="http://schemas.microsoft.com/office/powerpoint/2010/main" Requires="p14">
      <p:transition spd="slow" p14:dur="2000" advTm="15613"/>
    </mc:Choice>
    <mc:Fallback>
      <p:transition spd="slow" advTm="15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16D654B-112C-443F-8489-41DDA116D65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808"/>
    </mc:Choice>
    <mc:Fallback>
      <p:transition spd="slow" advTm="24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What is the </a:t>
            </a:r>
            <a:r>
              <a:rPr lang="en-US" dirty="0" err="1"/>
              <a:t>DevSecOps</a:t>
            </a:r>
            <a:r>
              <a:rPr lang="en-US" dirty="0"/>
              <a:t> pipeline?</a:t>
            </a:r>
            <a:endParaRPr sz="1600" dirty="0"/>
          </a:p>
          <a:p>
            <a:pPr marL="685800" lvl="1" indent="-228600" algn="l" rtl="0">
              <a:lnSpc>
                <a:spcPct val="90000"/>
              </a:lnSpc>
              <a:spcBef>
                <a:spcPts val="500"/>
              </a:spcBef>
              <a:spcAft>
                <a:spcPts val="0"/>
              </a:spcAft>
              <a:buClr>
                <a:schemeClr val="lt1"/>
              </a:buClr>
              <a:buSzPts val="2000"/>
              <a:buChar char="•"/>
            </a:pPr>
            <a:r>
              <a:rPr lang="en-US" dirty="0"/>
              <a:t>External Tools: </a:t>
            </a:r>
          </a:p>
          <a:p>
            <a:pPr marL="1143000" lvl="2" indent="-228600">
              <a:buSzPts val="2000"/>
            </a:pPr>
            <a:r>
              <a:rPr lang="en-US" dirty="0"/>
              <a:t>Eclipse compiler</a:t>
            </a:r>
          </a:p>
          <a:p>
            <a:pPr marL="1143000" lvl="2" indent="-228600">
              <a:buSzPts val="2000"/>
            </a:pPr>
            <a:r>
              <a:rPr lang="en-US" dirty="0"/>
              <a:t>Google Test</a:t>
            </a:r>
          </a:p>
          <a:p>
            <a:pPr marL="1143000" lvl="2" indent="-228600">
              <a:buSzPts val="2000"/>
            </a:pPr>
            <a:r>
              <a:rPr lang="en-US" dirty="0" err="1"/>
              <a:t>CPPCheck</a:t>
            </a:r>
            <a:endParaRPr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964A629-E417-4A91-B074-91BCE448CE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685"/>
    </mc:Choice>
    <mc:Fallback>
      <p:transition spd="slow" advTm="74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Implement policy now</a:t>
            </a:r>
          </a:p>
          <a:p>
            <a:pPr marL="228600" lvl="0" indent="-228600" algn="l" rtl="0">
              <a:lnSpc>
                <a:spcPct val="90000"/>
              </a:lnSpc>
              <a:spcBef>
                <a:spcPts val="0"/>
              </a:spcBef>
              <a:spcAft>
                <a:spcPts val="0"/>
              </a:spcAft>
              <a:buClr>
                <a:schemeClr val="lt1"/>
              </a:buClr>
              <a:buSzPts val="2000"/>
              <a:buChar char="•"/>
            </a:pPr>
            <a:r>
              <a:rPr lang="en-US" sz="2000" dirty="0"/>
              <a:t>Waiting could be dangerous</a:t>
            </a:r>
          </a:p>
          <a:p>
            <a:pPr marL="228600" lvl="0" indent="-228600" algn="l" rtl="0">
              <a:lnSpc>
                <a:spcPct val="90000"/>
              </a:lnSpc>
              <a:spcBef>
                <a:spcPts val="0"/>
              </a:spcBef>
              <a:spcAft>
                <a:spcPts val="0"/>
              </a:spcAft>
              <a:buClr>
                <a:schemeClr val="lt1"/>
              </a:buClr>
              <a:buSzPts val="2000"/>
              <a:buChar char="•"/>
            </a:pPr>
            <a:r>
              <a:rPr lang="en-US" sz="2000" dirty="0"/>
              <a:t>Risks:</a:t>
            </a:r>
          </a:p>
          <a:p>
            <a:pPr marL="685800" lvl="1" indent="-228600">
              <a:spcBef>
                <a:spcPts val="0"/>
              </a:spcBef>
              <a:buSzPts val="2000"/>
            </a:pPr>
            <a:r>
              <a:rPr lang="en-US" dirty="0"/>
              <a:t>Poor security</a:t>
            </a:r>
          </a:p>
          <a:p>
            <a:pPr marL="685800" lvl="1" indent="-228600">
              <a:spcBef>
                <a:spcPts val="0"/>
              </a:spcBef>
              <a:buSzPts val="2000"/>
            </a:pPr>
            <a:r>
              <a:rPr lang="en-US" dirty="0"/>
              <a:t>Compromises</a:t>
            </a:r>
          </a:p>
          <a:p>
            <a:pPr marL="685800" lvl="1" indent="-228600">
              <a:spcBef>
                <a:spcPts val="0"/>
              </a:spcBef>
              <a:buSzPts val="2000"/>
            </a:pPr>
            <a:r>
              <a:rPr lang="en-US" dirty="0"/>
              <a:t>Damage to reputation</a:t>
            </a:r>
          </a:p>
          <a:p>
            <a:pPr marL="685800" lvl="1" indent="-228600">
              <a:spcBef>
                <a:spcPts val="0"/>
              </a:spcBef>
              <a:buSzPts val="2000"/>
            </a:pPr>
            <a:r>
              <a:rPr lang="en-US" dirty="0"/>
              <a:t>Consumer reception</a:t>
            </a:r>
          </a:p>
          <a:p>
            <a:pPr marL="228600" indent="-228600">
              <a:spcBef>
                <a:spcPts val="0"/>
              </a:spcBef>
              <a:buSzPts val="2000"/>
            </a:pPr>
            <a:r>
              <a:rPr lang="en-US" dirty="0"/>
              <a:t>Benefits:</a:t>
            </a:r>
          </a:p>
          <a:p>
            <a:pPr marL="685800" lvl="1" indent="-228600">
              <a:spcBef>
                <a:spcPts val="0"/>
              </a:spcBef>
              <a:buSzPts val="2000"/>
            </a:pPr>
            <a:r>
              <a:rPr lang="en-US" dirty="0"/>
              <a:t>Solid foundation</a:t>
            </a:r>
          </a:p>
          <a:p>
            <a:pPr marL="685800" lvl="1" indent="-228600">
              <a:spcBef>
                <a:spcPts val="0"/>
              </a:spcBef>
              <a:buSzPts val="2000"/>
            </a:pPr>
            <a:r>
              <a:rPr lang="en-US" dirty="0"/>
              <a:t>Protection</a:t>
            </a:r>
          </a:p>
          <a:p>
            <a:pPr marL="685800" lvl="1" indent="-228600">
              <a:spcBef>
                <a:spcPts val="0"/>
              </a:spcBef>
              <a:buSzPts val="2000"/>
            </a:pPr>
            <a:r>
              <a:rPr lang="en-US" dirty="0"/>
              <a:t>Knowledge</a:t>
            </a:r>
          </a:p>
          <a:p>
            <a:pPr marL="457200" lvl="1" indent="0">
              <a:spcBef>
                <a:spcPts val="0"/>
              </a:spcBef>
              <a:buSzPts val="2000"/>
              <a:buNone/>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2025E87-0CE0-4559-A0C2-D1E000734EA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139"/>
    </mc:Choice>
    <mc:Fallback>
      <p:transition spd="slow" advTm="6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Encryption</a:t>
            </a:r>
          </a:p>
          <a:p>
            <a:pPr marL="1143000" lvl="2" indent="-228600" algn="l" rtl="0">
              <a:lnSpc>
                <a:spcPct val="90000"/>
              </a:lnSpc>
              <a:spcBef>
                <a:spcPts val="0"/>
              </a:spcBef>
              <a:spcAft>
                <a:spcPts val="0"/>
              </a:spcAft>
              <a:buClr>
                <a:schemeClr val="lt1"/>
              </a:buClr>
              <a:buSzPts val="1800"/>
              <a:buChar char="•"/>
            </a:pPr>
            <a:r>
              <a:rPr lang="en-US" dirty="0"/>
              <a:t>Database protection</a:t>
            </a:r>
          </a:p>
          <a:p>
            <a:pPr marL="1143000" lvl="2" indent="-228600" algn="l" rtl="0">
              <a:lnSpc>
                <a:spcPct val="90000"/>
              </a:lnSpc>
              <a:spcBef>
                <a:spcPts val="0"/>
              </a:spcBef>
              <a:spcAft>
                <a:spcPts val="0"/>
              </a:spcAft>
              <a:buClr>
                <a:schemeClr val="lt1"/>
              </a:buClr>
              <a:buSzPts val="1800"/>
              <a:buChar char="•"/>
            </a:pPr>
            <a:r>
              <a:rPr lang="en-US" dirty="0"/>
              <a:t>Education</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A68C463-6A50-4553-A83A-241DAE39DD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791"/>
    </mc:Choice>
    <mc:Fallback>
      <p:transition spd="slow" advTm="65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Protection against common threats</a:t>
            </a:r>
          </a:p>
          <a:p>
            <a:pPr marL="228600" lvl="0" indent="-228600" algn="l" rtl="0">
              <a:lnSpc>
                <a:spcPct val="90000"/>
              </a:lnSpc>
              <a:spcBef>
                <a:spcPts val="0"/>
              </a:spcBef>
              <a:spcAft>
                <a:spcPts val="0"/>
              </a:spcAft>
              <a:buClr>
                <a:schemeClr val="lt1"/>
              </a:buClr>
              <a:buSzPts val="2200"/>
              <a:buChar char="•"/>
            </a:pPr>
            <a:r>
              <a:rPr lang="en-US" dirty="0"/>
              <a:t>Up-to-date methodology</a:t>
            </a:r>
          </a:p>
          <a:p>
            <a:pPr marL="228600" lvl="0" indent="-228600" algn="l" rtl="0">
              <a:lnSpc>
                <a:spcPct val="90000"/>
              </a:lnSpc>
              <a:spcBef>
                <a:spcPts val="0"/>
              </a:spcBef>
              <a:spcAft>
                <a:spcPts val="0"/>
              </a:spcAft>
              <a:buClr>
                <a:schemeClr val="lt1"/>
              </a:buClr>
              <a:buSzPts val="2200"/>
              <a:buChar char="•"/>
            </a:pPr>
            <a:r>
              <a:rPr lang="en-US" dirty="0"/>
              <a:t>Reporting on new threats</a:t>
            </a:r>
          </a:p>
          <a:p>
            <a:pPr marL="228600" lvl="0" indent="-228600" algn="l" rtl="0">
              <a:lnSpc>
                <a:spcPct val="90000"/>
              </a:lnSpc>
              <a:spcBef>
                <a:spcPts val="0"/>
              </a:spcBef>
              <a:spcAft>
                <a:spcPts val="0"/>
              </a:spcAft>
              <a:buClr>
                <a:schemeClr val="lt1"/>
              </a:buClr>
              <a:buSzPts val="2200"/>
              <a:buChar char="•"/>
            </a:pPr>
            <a:r>
              <a:rPr lang="en-US" dirty="0"/>
              <a:t>Listen to feedback</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B9E0B95-8985-4E3B-92BD-5D1ED5ECAFF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134"/>
    </mc:Choice>
    <mc:Fallback>
      <p:transition spd="slow" advTm="55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dirty="0" err="1">
                <a:effectLst/>
              </a:rPr>
              <a:t>Petcu</a:t>
            </a:r>
            <a:r>
              <a:rPr lang="en-US" dirty="0">
                <a:effectLst/>
              </a:rPr>
              <a:t>, A. G. (2021, April 22). </a:t>
            </a:r>
            <a:r>
              <a:rPr lang="en-US" i="1" dirty="0">
                <a:effectLst/>
              </a:rPr>
              <a:t>The Basics of Defense in depth cybersecurity</a:t>
            </a:r>
            <a:r>
              <a:rPr lang="en-US" dirty="0">
                <a:effectLst/>
              </a:rPr>
              <a:t>. </a:t>
            </a:r>
            <a:r>
              <a:rPr lang="en-US" dirty="0" err="1">
                <a:effectLst/>
              </a:rPr>
              <a:t>Heimdal</a:t>
            </a:r>
            <a:r>
              <a:rPr lang="en-US" dirty="0">
                <a:effectLst/>
              </a:rPr>
              <a:t> Security Blog. Retrieved October 24, 2021, from https://heimdalsecurity.com/blog/defense-in-depth-cybersecurity/. </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3ED3423-5152-42E4-8491-BD185145B0A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89"/>
    </mc:Choice>
    <mc:Fallback>
      <p:transition spd="slow" advTm="8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Security Policy details and why it is needed</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471D8E4-37D0-4523-B086-B653C52207A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680"/>
    </mc:Choice>
    <mc:Fallback>
      <p:transition spd="slow" advTm="4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051587731"/>
              </p:ext>
            </p:extLst>
          </p:nvPr>
        </p:nvGraphicFramePr>
        <p:xfrm>
          <a:off x="1631617" y="1834931"/>
          <a:ext cx="8928765" cy="4450020"/>
        </p:xfrm>
        <a:graphic>
          <a:graphicData uri="http://schemas.openxmlformats.org/drawingml/2006/table">
            <a:tbl>
              <a:tblPr firstRow="1" firstCol="1">
                <a:noFill/>
                <a:tableStyleId>{802198C4-3087-4945-87E3-76CBB3509B7E}</a:tableStyleId>
              </a:tblPr>
              <a:tblGrid>
                <a:gridCol w="4644190">
                  <a:extLst>
                    <a:ext uri="{9D8B030D-6E8A-4147-A177-3AD203B41FA5}">
                      <a16:colId xmlns:a16="http://schemas.microsoft.com/office/drawing/2014/main" val="20000"/>
                    </a:ext>
                  </a:extLst>
                </a:gridCol>
                <a:gridCol w="4284575">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STD-002-CPP, STD-004-CPP, STD-005-CPP, STD-006-CPP, STD-007-CPP, STD-009-CPP</a:t>
                      </a:r>
                      <a:endParaRPr sz="28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All (besides STD-003-CPP)</a:t>
                      </a:r>
                      <a:endParaRPr sz="11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STD-003-CPP</a:t>
                      </a:r>
                      <a:endParaRPr sz="11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STD-001-CPP, STD-003-CPP, STD-008-CPP, STD-010-CPP</a:t>
                      </a:r>
                      <a:endParaRPr sz="11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29DBDC2-44E6-4358-9ECD-057423EB4B3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1279"/>
    </mc:Choice>
    <mc:Fallback>
      <p:transition spd="slow" advTm="141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365DA58-F1DF-48D3-954C-438799905EF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8671"/>
    </mc:Choice>
    <mc:Fallback>
      <p:transition spd="slow" advTm="158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Data type (STD-001-CPP)</a:t>
            </a:r>
          </a:p>
          <a:p>
            <a:pPr marL="228600" lvl="0" indent="-228600" algn="l" rtl="0">
              <a:lnSpc>
                <a:spcPct val="90000"/>
              </a:lnSpc>
              <a:spcBef>
                <a:spcPts val="0"/>
              </a:spcBef>
              <a:spcAft>
                <a:spcPts val="0"/>
              </a:spcAft>
              <a:buClr>
                <a:schemeClr val="lt1"/>
              </a:buClr>
              <a:buSzPts val="2000"/>
              <a:buChar char="•"/>
            </a:pPr>
            <a:r>
              <a:rPr lang="en-US" sz="2000" dirty="0"/>
              <a:t>Data value (STD-002-CPP)</a:t>
            </a:r>
          </a:p>
          <a:p>
            <a:pPr marL="228600" lvl="0" indent="-228600" algn="l" rtl="0">
              <a:lnSpc>
                <a:spcPct val="90000"/>
              </a:lnSpc>
              <a:spcBef>
                <a:spcPts val="0"/>
              </a:spcBef>
              <a:spcAft>
                <a:spcPts val="0"/>
              </a:spcAft>
              <a:buClr>
                <a:schemeClr val="lt1"/>
              </a:buClr>
              <a:buSzPts val="2000"/>
              <a:buChar char="•"/>
            </a:pPr>
            <a:r>
              <a:rPr lang="en-US" sz="2000" dirty="0"/>
              <a:t>String correctness (STD-003-CPP)</a:t>
            </a:r>
          </a:p>
          <a:p>
            <a:pPr marL="228600" lvl="0" indent="-228600" algn="l" rtl="0">
              <a:lnSpc>
                <a:spcPct val="90000"/>
              </a:lnSpc>
              <a:spcBef>
                <a:spcPts val="0"/>
              </a:spcBef>
              <a:spcAft>
                <a:spcPts val="0"/>
              </a:spcAft>
              <a:buClr>
                <a:schemeClr val="lt1"/>
              </a:buClr>
              <a:buSzPts val="2000"/>
              <a:buChar char="•"/>
            </a:pPr>
            <a:r>
              <a:rPr lang="en-US" sz="2000" dirty="0"/>
              <a:t>SQL Injection (STD-004-CPP)</a:t>
            </a:r>
          </a:p>
          <a:p>
            <a:pPr marL="228600" lvl="0" indent="-228600" algn="l" rtl="0">
              <a:lnSpc>
                <a:spcPct val="90000"/>
              </a:lnSpc>
              <a:spcBef>
                <a:spcPts val="0"/>
              </a:spcBef>
              <a:spcAft>
                <a:spcPts val="0"/>
              </a:spcAft>
              <a:buClr>
                <a:schemeClr val="lt1"/>
              </a:buClr>
              <a:buSzPts val="2000"/>
              <a:buChar char="•"/>
            </a:pPr>
            <a:r>
              <a:rPr lang="en-US" sz="2000" dirty="0"/>
              <a:t>Memory protection (STD-005-CPP)</a:t>
            </a:r>
          </a:p>
          <a:p>
            <a:pPr marL="228600" lvl="0" indent="-228600" algn="l" rtl="0">
              <a:lnSpc>
                <a:spcPct val="90000"/>
              </a:lnSpc>
              <a:spcBef>
                <a:spcPts val="0"/>
              </a:spcBef>
              <a:spcAft>
                <a:spcPts val="0"/>
              </a:spcAft>
              <a:buClr>
                <a:schemeClr val="lt1"/>
              </a:buClr>
              <a:buSzPts val="2000"/>
              <a:buChar char="•"/>
            </a:pPr>
            <a:r>
              <a:rPr lang="en-US" sz="2000" dirty="0"/>
              <a:t>Assertions (STD-006-CPP)</a:t>
            </a:r>
          </a:p>
          <a:p>
            <a:pPr marL="228600" lvl="0" indent="-228600" algn="l" rtl="0">
              <a:lnSpc>
                <a:spcPct val="90000"/>
              </a:lnSpc>
              <a:spcBef>
                <a:spcPts val="0"/>
              </a:spcBef>
              <a:spcAft>
                <a:spcPts val="0"/>
              </a:spcAft>
              <a:buClr>
                <a:schemeClr val="lt1"/>
              </a:buClr>
              <a:buSzPts val="2000"/>
              <a:buChar char="•"/>
            </a:pPr>
            <a:r>
              <a:rPr lang="en-US" sz="2000" dirty="0"/>
              <a:t>Exceptions (STD-007-CPP)</a:t>
            </a:r>
          </a:p>
          <a:p>
            <a:pPr marL="228600" lvl="0" indent="-228600" algn="l" rtl="0">
              <a:lnSpc>
                <a:spcPct val="90000"/>
              </a:lnSpc>
              <a:spcBef>
                <a:spcPts val="0"/>
              </a:spcBef>
              <a:spcAft>
                <a:spcPts val="0"/>
              </a:spcAft>
              <a:buClr>
                <a:schemeClr val="lt1"/>
              </a:buClr>
              <a:buSzPts val="2000"/>
              <a:buChar char="•"/>
            </a:pPr>
            <a:r>
              <a:rPr lang="en-US" sz="2000" dirty="0"/>
              <a:t>Numeric overflow (STD-008-CPP)</a:t>
            </a:r>
          </a:p>
          <a:p>
            <a:pPr marL="228600" lvl="0" indent="-228600" algn="l" rtl="0">
              <a:lnSpc>
                <a:spcPct val="90000"/>
              </a:lnSpc>
              <a:spcBef>
                <a:spcPts val="0"/>
              </a:spcBef>
              <a:spcAft>
                <a:spcPts val="0"/>
              </a:spcAft>
              <a:buClr>
                <a:schemeClr val="lt1"/>
              </a:buClr>
              <a:buSzPts val="2000"/>
              <a:buChar char="•"/>
            </a:pPr>
            <a:r>
              <a:rPr lang="en-US" sz="2000" dirty="0"/>
              <a:t>Numeric underflow (STD-009-CPP)</a:t>
            </a:r>
          </a:p>
          <a:p>
            <a:pPr marL="228600" lvl="0" indent="-228600" algn="l" rtl="0">
              <a:lnSpc>
                <a:spcPct val="90000"/>
              </a:lnSpc>
              <a:spcBef>
                <a:spcPts val="0"/>
              </a:spcBef>
              <a:spcAft>
                <a:spcPts val="0"/>
              </a:spcAft>
              <a:buClr>
                <a:schemeClr val="lt1"/>
              </a:buClr>
              <a:buSzPts val="2000"/>
              <a:buChar char="•"/>
            </a:pPr>
            <a:r>
              <a:rPr lang="en-US" sz="2000" dirty="0"/>
              <a:t>Buffer overflow (STD-010-CPP)</a:t>
            </a:r>
            <a:endParaRPr sz="20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EFF36BC-2330-447A-BAD0-0018AAD8EB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604"/>
    </mc:Choice>
    <mc:Fallback>
      <p:transition spd="slow" advTm="21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In flight</a:t>
            </a:r>
          </a:p>
          <a:p>
            <a:pPr marL="228600" lvl="0" indent="-228600" algn="l" rtl="0">
              <a:lnSpc>
                <a:spcPct val="90000"/>
              </a:lnSpc>
              <a:spcBef>
                <a:spcPts val="0"/>
              </a:spcBef>
              <a:spcAft>
                <a:spcPts val="0"/>
              </a:spcAft>
              <a:buClr>
                <a:schemeClr val="lt1"/>
              </a:buClr>
              <a:buSzPts val="2000"/>
              <a:buChar char="•"/>
            </a:pPr>
            <a:r>
              <a:rPr lang="en-US" sz="2000" dirty="0"/>
              <a:t>At rest</a:t>
            </a:r>
          </a:p>
          <a:p>
            <a:pPr marL="228600" lvl="0" indent="-228600" algn="l" rtl="0">
              <a:lnSpc>
                <a:spcPct val="90000"/>
              </a:lnSpc>
              <a:spcBef>
                <a:spcPts val="0"/>
              </a:spcBef>
              <a:spcAft>
                <a:spcPts val="0"/>
              </a:spcAft>
              <a:buClr>
                <a:schemeClr val="lt1"/>
              </a:buClr>
              <a:buSzPts val="2000"/>
              <a:buChar char="•"/>
            </a:pPr>
            <a:r>
              <a:rPr lang="en-US" sz="2000" dirty="0"/>
              <a:t>In use</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8808802-FE43-4F79-B568-CD97B100E87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065"/>
    </mc:Choice>
    <mc:Fallback>
      <p:transition spd="slow" advTm="69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228600" lvl="0" indent="-228600" algn="l" rtl="0">
              <a:lnSpc>
                <a:spcPct val="90000"/>
              </a:lnSpc>
              <a:spcBef>
                <a:spcPts val="0"/>
              </a:spcBef>
              <a:spcAft>
                <a:spcPts val="0"/>
              </a:spcAft>
              <a:buClr>
                <a:schemeClr val="lt1"/>
              </a:buClr>
              <a:buSzPts val="2400"/>
              <a:buChar char="•"/>
            </a:pPr>
            <a:r>
              <a:rPr lang="en-US" sz="2400" dirty="0"/>
              <a:t>Authorization</a:t>
            </a:r>
          </a:p>
          <a:p>
            <a:pPr marL="228600" lvl="0" indent="-228600" algn="l" rtl="0">
              <a:lnSpc>
                <a:spcPct val="90000"/>
              </a:lnSpc>
              <a:spcBef>
                <a:spcPts val="0"/>
              </a:spcBef>
              <a:spcAft>
                <a:spcPts val="0"/>
              </a:spcAft>
              <a:buClr>
                <a:schemeClr val="lt1"/>
              </a:buClr>
              <a:buSzPts val="2400"/>
              <a:buChar char="•"/>
            </a:pPr>
            <a:r>
              <a:rPr lang="en-US" sz="2400" dirty="0"/>
              <a:t>Accounting</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8B675E6-73B9-439E-9866-59A2B13EA8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104"/>
    </mc:Choice>
    <mc:Fallback>
      <p:transition spd="slow" advTm="59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Testing for possible out-of-range results (overflow, negative test)</a:t>
            </a:r>
          </a:p>
          <a:p>
            <a:pPr marL="0" lvl="0" indent="0" algn="l" rtl="0">
              <a:lnSpc>
                <a:spcPct val="90000"/>
              </a:lnSpc>
              <a:spcBef>
                <a:spcPts val="1000"/>
              </a:spcBef>
              <a:spcAft>
                <a:spcPts val="0"/>
              </a:spcAft>
              <a:buSzPts val="1800"/>
              <a:buNone/>
            </a:pPr>
            <a:endParaRPr lang="en-US" dirty="0"/>
          </a:p>
          <a:p>
            <a:pPr marL="114300" indent="0">
              <a:buNone/>
            </a:pPr>
            <a:r>
              <a:rPr lang="en-US" sz="1800" dirty="0">
                <a:solidFill>
                  <a:schemeClr val="bg1"/>
                </a:solidFill>
                <a:latin typeface="Consolas" panose="020B0609020204030204" pitchFamily="49" charset="0"/>
              </a:rPr>
              <a:t>TEST_F(</a:t>
            </a:r>
            <a:r>
              <a:rPr lang="en-US" sz="1800" dirty="0" err="1">
                <a:solidFill>
                  <a:schemeClr val="bg1"/>
                </a:solidFill>
                <a:latin typeface="Consolas" panose="020B0609020204030204" pitchFamily="49" charset="0"/>
              </a:rPr>
              <a:t>CollectionTest</a:t>
            </a: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PositiveIndexTest</a:t>
            </a:r>
            <a:r>
              <a:rPr lang="en-US" sz="1800" dirty="0">
                <a:solidFill>
                  <a:schemeClr val="bg1"/>
                </a:solidFill>
                <a:latin typeface="Consolas" panose="020B0609020204030204" pitchFamily="49" charset="0"/>
              </a:rPr>
              <a:t>)</a:t>
            </a:r>
          </a:p>
          <a:p>
            <a:pPr marL="114300" indent="0">
              <a:buNone/>
            </a:pPr>
            <a:r>
              <a:rPr lang="en-US" sz="1800" dirty="0">
                <a:solidFill>
                  <a:schemeClr val="bg1"/>
                </a:solidFill>
                <a:latin typeface="Consolas" panose="020B0609020204030204" pitchFamily="49" charset="0"/>
              </a:rPr>
              <a:t>{</a:t>
            </a:r>
          </a:p>
          <a:p>
            <a:pPr marL="114300" indent="0">
              <a:buNone/>
            </a:pPr>
            <a:r>
              <a:rPr lang="en-US" sz="1800" dirty="0">
                <a:solidFill>
                  <a:schemeClr val="bg1"/>
                </a:solidFill>
                <a:latin typeface="Consolas" panose="020B0609020204030204" pitchFamily="49" charset="0"/>
              </a:rPr>
              <a:t>    EXPECT_THROW(collection-&gt;at(1), std::</a:t>
            </a:r>
            <a:r>
              <a:rPr lang="en-US" sz="1800" dirty="0" err="1">
                <a:solidFill>
                  <a:schemeClr val="bg1"/>
                </a:solidFill>
                <a:latin typeface="Consolas" panose="020B0609020204030204" pitchFamily="49" charset="0"/>
              </a:rPr>
              <a:t>out_of_range</a:t>
            </a:r>
            <a:r>
              <a:rPr lang="en-US" sz="1800" dirty="0">
                <a:solidFill>
                  <a:schemeClr val="bg1"/>
                </a:solidFill>
                <a:latin typeface="Consolas" panose="020B0609020204030204" pitchFamily="49" charset="0"/>
              </a:rPr>
              <a:t>);</a:t>
            </a:r>
            <a:endParaRPr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3667115-FB35-4F4F-9EB3-9C0B86A1063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915"/>
    </mc:Choice>
    <mc:Fallback>
      <p:transition spd="slow" advTm="30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Testing for possible out-of-range results (underflow, negative test)</a:t>
            </a:r>
          </a:p>
          <a:p>
            <a:pPr marL="0" lvl="0" indent="0" algn="l" rtl="0">
              <a:lnSpc>
                <a:spcPct val="90000"/>
              </a:lnSpc>
              <a:spcBef>
                <a:spcPts val="1000"/>
              </a:spcBef>
              <a:spcAft>
                <a:spcPts val="0"/>
              </a:spcAft>
              <a:buSzPts val="1800"/>
              <a:buNone/>
            </a:pPr>
            <a:endParaRPr lang="en-US" dirty="0"/>
          </a:p>
          <a:p>
            <a:pPr marL="114300" indent="0">
              <a:buNone/>
            </a:pPr>
            <a:r>
              <a:rPr lang="en-US" sz="1800" dirty="0">
                <a:solidFill>
                  <a:schemeClr val="bg1"/>
                </a:solidFill>
                <a:latin typeface="Consolas" panose="020B0609020204030204" pitchFamily="49" charset="0"/>
              </a:rPr>
              <a:t>TEST_F(</a:t>
            </a:r>
            <a:r>
              <a:rPr lang="en-US" sz="1800" dirty="0" err="1">
                <a:solidFill>
                  <a:schemeClr val="bg1"/>
                </a:solidFill>
                <a:latin typeface="Consolas" panose="020B0609020204030204" pitchFamily="49" charset="0"/>
              </a:rPr>
              <a:t>CollectionTest</a:t>
            </a:r>
            <a:r>
              <a:rPr lang="en-US" sz="1800" dirty="0">
                <a:solidFill>
                  <a:schemeClr val="bg1"/>
                </a:solidFill>
                <a:latin typeface="Consolas" panose="020B0609020204030204" pitchFamily="49" charset="0"/>
              </a:rPr>
              <a:t>, </a:t>
            </a:r>
            <a:r>
              <a:rPr lang="en-US" sz="1800" dirty="0" err="1">
                <a:solidFill>
                  <a:schemeClr val="bg1"/>
                </a:solidFill>
                <a:latin typeface="Consolas" panose="020B0609020204030204" pitchFamily="49" charset="0"/>
              </a:rPr>
              <a:t>NegativeIndexTest</a:t>
            </a:r>
            <a:r>
              <a:rPr lang="en-US" sz="1800" dirty="0">
                <a:solidFill>
                  <a:schemeClr val="bg1"/>
                </a:solidFill>
                <a:latin typeface="Consolas" panose="020B0609020204030204" pitchFamily="49" charset="0"/>
              </a:rPr>
              <a:t>)</a:t>
            </a:r>
          </a:p>
          <a:p>
            <a:pPr marL="114300" indent="0">
              <a:buNone/>
            </a:pPr>
            <a:r>
              <a:rPr lang="en-US" sz="1800" dirty="0">
                <a:solidFill>
                  <a:schemeClr val="bg1"/>
                </a:solidFill>
                <a:latin typeface="Consolas" panose="020B0609020204030204" pitchFamily="49" charset="0"/>
              </a:rPr>
              <a:t>{</a:t>
            </a:r>
          </a:p>
          <a:p>
            <a:pPr marL="114300" indent="0">
              <a:buNone/>
            </a:pPr>
            <a:r>
              <a:rPr lang="en-US" sz="1800" dirty="0">
                <a:solidFill>
                  <a:schemeClr val="bg1"/>
                </a:solidFill>
                <a:latin typeface="Consolas" panose="020B0609020204030204" pitchFamily="49" charset="0"/>
              </a:rPr>
              <a:t>    EXPECT_THROW(collection-&gt;at(-1), std::</a:t>
            </a:r>
            <a:r>
              <a:rPr lang="en-US" sz="1800" dirty="0" err="1">
                <a:solidFill>
                  <a:schemeClr val="bg1"/>
                </a:solidFill>
                <a:latin typeface="Consolas" panose="020B0609020204030204" pitchFamily="49" charset="0"/>
              </a:rPr>
              <a:t>out_of_range</a:t>
            </a:r>
            <a:r>
              <a:rPr lang="en-US" sz="1800" dirty="0">
                <a:solidFill>
                  <a:schemeClr val="bg1"/>
                </a:solidFill>
                <a:latin typeface="Consolas" panose="020B0609020204030204" pitchFamily="49" charset="0"/>
              </a:rPr>
              <a:t>);</a:t>
            </a:r>
            <a:endParaRPr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9867E15-7C5D-4F94-AA3D-B8A42E3FFE0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247504236"/>
      </p:ext>
    </p:extLst>
  </p:cSld>
  <p:clrMapOvr>
    <a:masterClrMapping/>
  </p:clrMapOvr>
  <mc:AlternateContent xmlns:mc="http://schemas.openxmlformats.org/markup-compatibility/2006">
    <mc:Choice xmlns:p14="http://schemas.microsoft.com/office/powerpoint/2010/main" Requires="p14">
      <p:transition spd="slow" p14:dur="2000" advTm="12130"/>
    </mc:Choice>
    <mc:Fallback>
      <p:transition spd="slow" advTm="12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microsoft.com/office/2006/documentManagement/types"/>
    <ds:schemaRef ds:uri="http://purl.org/dc/dcmitype/"/>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1481</TotalTime>
  <Words>2684</Words>
  <Application>Microsoft Office PowerPoint</Application>
  <PresentationFormat>Widescreen</PresentationFormat>
  <Paragraphs>149</Paragraphs>
  <Slides>17</Slides>
  <Notes>17</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Century Gothic</vt:lpstr>
      <vt:lpstr>Arial</vt:lpstr>
      <vt:lpstr>Consolas</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 Colbert</cp:lastModifiedBy>
  <cp:revision>12</cp:revision>
  <dcterms:created xsi:type="dcterms:W3CDTF">2020-08-19T17:59:24Z</dcterms:created>
  <dcterms:modified xsi:type="dcterms:W3CDTF">2021-10-24T20:08:16Z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